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3"/>
  </p:notesMasterIdLst>
  <p:sldIdLst>
    <p:sldId id="256" r:id="rId2"/>
    <p:sldId id="257" r:id="rId3"/>
    <p:sldId id="260" r:id="rId4"/>
    <p:sldId id="258" r:id="rId5"/>
    <p:sldId id="259"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056" autoAdjust="0"/>
  </p:normalViewPr>
  <p:slideViewPr>
    <p:cSldViewPr snapToGrid="0">
      <p:cViewPr varScale="1">
        <p:scale>
          <a:sx n="103" d="100"/>
          <a:sy n="103" d="100"/>
        </p:scale>
        <p:origin x="198"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4519DA-7C2B-461C-B9A4-2692DD200266}" type="datetimeFigureOut">
              <a:rPr lang="en-GB" smtClean="0"/>
              <a:t>14/03/2018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C86002-1078-43E2-BE08-8D827988F551}" type="slidenum">
              <a:rPr lang="en-GB" smtClean="0"/>
              <a:t>‹#›</a:t>
            </a:fld>
            <a:endParaRPr lang="en-GB"/>
          </a:p>
        </p:txBody>
      </p:sp>
    </p:spTree>
    <p:extLst>
      <p:ext uri="{BB962C8B-B14F-4D97-AF65-F5344CB8AC3E}">
        <p14:creationId xmlns:p14="http://schemas.microsoft.com/office/powerpoint/2010/main" val="3410091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a:t>
            </a:r>
          </a:p>
          <a:p>
            <a:r>
              <a:rPr lang="en-GB" dirty="0"/>
              <a:t>This is done with the holes in the ground, and for bullet detection.</a:t>
            </a:r>
          </a:p>
        </p:txBody>
      </p:sp>
      <p:sp>
        <p:nvSpPr>
          <p:cNvPr id="4" name="Slide Number Placeholder 3"/>
          <p:cNvSpPr>
            <a:spLocks noGrp="1"/>
          </p:cNvSpPr>
          <p:nvPr>
            <p:ph type="sldNum" sz="quarter" idx="10"/>
          </p:nvPr>
        </p:nvSpPr>
        <p:spPr/>
        <p:txBody>
          <a:bodyPr/>
          <a:lstStyle/>
          <a:p>
            <a:fld id="{90C86002-1078-43E2-BE08-8D827988F551}" type="slidenum">
              <a:rPr lang="en-GB" smtClean="0"/>
              <a:t>9</a:t>
            </a:fld>
            <a:endParaRPr lang="en-GB"/>
          </a:p>
        </p:txBody>
      </p:sp>
    </p:spTree>
    <p:extLst>
      <p:ext uri="{BB962C8B-B14F-4D97-AF65-F5344CB8AC3E}">
        <p14:creationId xmlns:p14="http://schemas.microsoft.com/office/powerpoint/2010/main" val="1561318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A0D6CB08-4BA2-4975-8A75-662CAA2E8D57}" type="datetimeFigureOut">
              <a:rPr lang="en-GB" smtClean="0"/>
              <a:t>13/03/2018</a:t>
            </a:fld>
            <a:endParaRPr lang="en-GB"/>
          </a:p>
        </p:txBody>
      </p:sp>
      <p:sp>
        <p:nvSpPr>
          <p:cNvPr id="5" name="Footer Placeholder 4"/>
          <p:cNvSpPr>
            <a:spLocks noGrp="1"/>
          </p:cNvSpPr>
          <p:nvPr>
            <p:ph type="ftr" sz="quarter" idx="11"/>
          </p:nvPr>
        </p:nvSpPr>
        <p:spPr>
          <a:xfrm>
            <a:off x="3962399" y="5870575"/>
            <a:ext cx="4893958" cy="377825"/>
          </a:xfrm>
        </p:spPr>
        <p:txBody>
          <a:bodyPr/>
          <a:lstStyle/>
          <a:p>
            <a:endParaRPr lang="en-GB"/>
          </a:p>
        </p:txBody>
      </p:sp>
      <p:sp>
        <p:nvSpPr>
          <p:cNvPr id="6" name="Slide Number Placeholder 5"/>
          <p:cNvSpPr>
            <a:spLocks noGrp="1"/>
          </p:cNvSpPr>
          <p:nvPr>
            <p:ph type="sldNum" sz="quarter" idx="12"/>
          </p:nvPr>
        </p:nvSpPr>
        <p:spPr>
          <a:xfrm>
            <a:off x="10608958" y="5870575"/>
            <a:ext cx="551167" cy="377825"/>
          </a:xfrm>
        </p:spPr>
        <p:txBody>
          <a:bodyPr/>
          <a:lstStyle/>
          <a:p>
            <a:fld id="{C677BFDF-78A4-4140-B5C6-799CCA7A59E0}" type="slidenum">
              <a:rPr lang="en-GB" smtClean="0"/>
              <a:t>‹#›</a:t>
            </a:fld>
            <a:endParaRPr lang="en-GB"/>
          </a:p>
        </p:txBody>
      </p:sp>
    </p:spTree>
    <p:extLst>
      <p:ext uri="{BB962C8B-B14F-4D97-AF65-F5344CB8AC3E}">
        <p14:creationId xmlns:p14="http://schemas.microsoft.com/office/powerpoint/2010/main" val="384470383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D6CB08-4BA2-4975-8A75-662CAA2E8D57}" type="datetimeFigureOut">
              <a:rPr lang="en-GB" smtClean="0"/>
              <a:t>13/03/2018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677BFDF-78A4-4140-B5C6-799CCA7A59E0}" type="slidenum">
              <a:rPr lang="en-GB" smtClean="0"/>
              <a:t>‹#›</a:t>
            </a:fld>
            <a:endParaRPr lang="en-GB"/>
          </a:p>
        </p:txBody>
      </p:sp>
    </p:spTree>
    <p:extLst>
      <p:ext uri="{BB962C8B-B14F-4D97-AF65-F5344CB8AC3E}">
        <p14:creationId xmlns:p14="http://schemas.microsoft.com/office/powerpoint/2010/main" val="537468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D6CB08-4BA2-4975-8A75-662CAA2E8D57}" type="datetimeFigureOut">
              <a:rPr lang="en-GB" smtClean="0"/>
              <a:t>13/03/2018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677BFDF-78A4-4140-B5C6-799CCA7A59E0}" type="slidenum">
              <a:rPr lang="en-GB" smtClean="0"/>
              <a:t>‹#›</a:t>
            </a:fld>
            <a:endParaRPr lang="en-GB"/>
          </a:p>
        </p:txBody>
      </p:sp>
    </p:spTree>
    <p:extLst>
      <p:ext uri="{BB962C8B-B14F-4D97-AF65-F5344CB8AC3E}">
        <p14:creationId xmlns:p14="http://schemas.microsoft.com/office/powerpoint/2010/main" val="3322491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D6CB08-4BA2-4975-8A75-662CAA2E8D57}" type="datetimeFigureOut">
              <a:rPr lang="en-GB" smtClean="0"/>
              <a:t>13/03/2018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677BFDF-78A4-4140-B5C6-799CCA7A59E0}" type="slidenum">
              <a:rPr lang="en-GB" smtClean="0"/>
              <a:t>‹#›</a:t>
            </a:fld>
            <a:endParaRPr lang="en-GB"/>
          </a:p>
        </p:txBody>
      </p:sp>
    </p:spTree>
    <p:extLst>
      <p:ext uri="{BB962C8B-B14F-4D97-AF65-F5344CB8AC3E}">
        <p14:creationId xmlns:p14="http://schemas.microsoft.com/office/powerpoint/2010/main" val="4238388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D6CB08-4BA2-4975-8A75-662CAA2E8D57}" type="datetimeFigureOut">
              <a:rPr lang="en-GB" smtClean="0"/>
              <a:t>13/03/2018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677BFDF-78A4-4140-B5C6-799CCA7A59E0}" type="slidenum">
              <a:rPr lang="en-GB" smtClean="0"/>
              <a:t>‹#›</a:t>
            </a:fld>
            <a:endParaRPr lang="en-GB"/>
          </a:p>
        </p:txBody>
      </p:sp>
    </p:spTree>
    <p:extLst>
      <p:ext uri="{BB962C8B-B14F-4D97-AF65-F5344CB8AC3E}">
        <p14:creationId xmlns:p14="http://schemas.microsoft.com/office/powerpoint/2010/main" val="3363947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D6CB08-4BA2-4975-8A75-662CAA2E8D57}" type="datetimeFigureOut">
              <a:rPr lang="en-GB" smtClean="0"/>
              <a:t>13/03/2018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677BFDF-78A4-4140-B5C6-799CCA7A59E0}" type="slidenum">
              <a:rPr lang="en-GB" smtClean="0"/>
              <a:t>‹#›</a:t>
            </a:fld>
            <a:endParaRPr lang="en-GB"/>
          </a:p>
        </p:txBody>
      </p:sp>
    </p:spTree>
    <p:extLst>
      <p:ext uri="{BB962C8B-B14F-4D97-AF65-F5344CB8AC3E}">
        <p14:creationId xmlns:p14="http://schemas.microsoft.com/office/powerpoint/2010/main" val="1350620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D6CB08-4BA2-4975-8A75-662CAA2E8D57}" type="datetimeFigureOut">
              <a:rPr lang="en-GB" smtClean="0"/>
              <a:t>13/03/2018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677BFDF-78A4-4140-B5C6-799CCA7A59E0}" type="slidenum">
              <a:rPr lang="en-GB" smtClean="0"/>
              <a:t>‹#›</a:t>
            </a:fld>
            <a:endParaRPr lang="en-GB"/>
          </a:p>
        </p:txBody>
      </p:sp>
    </p:spTree>
    <p:extLst>
      <p:ext uri="{BB962C8B-B14F-4D97-AF65-F5344CB8AC3E}">
        <p14:creationId xmlns:p14="http://schemas.microsoft.com/office/powerpoint/2010/main" val="1530955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D6CB08-4BA2-4975-8A75-662CAA2E8D57}" type="datetimeFigureOut">
              <a:rPr lang="en-GB" smtClean="0"/>
              <a:t>13/03/2018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677BFDF-78A4-4140-B5C6-799CCA7A59E0}" type="slidenum">
              <a:rPr lang="en-GB" smtClean="0"/>
              <a:t>‹#›</a:t>
            </a:fld>
            <a:endParaRPr lang="en-GB"/>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502796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D6CB08-4BA2-4975-8A75-662CAA2E8D57}" type="datetimeFigureOut">
              <a:rPr lang="en-GB" smtClean="0"/>
              <a:t>13/03/2018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677BFDF-78A4-4140-B5C6-799CCA7A59E0}" type="slidenum">
              <a:rPr lang="en-GB" smtClean="0"/>
              <a:t>‹#›</a:t>
            </a:fld>
            <a:endParaRPr lang="en-GB"/>
          </a:p>
        </p:txBody>
      </p:sp>
    </p:spTree>
    <p:extLst>
      <p:ext uri="{BB962C8B-B14F-4D97-AF65-F5344CB8AC3E}">
        <p14:creationId xmlns:p14="http://schemas.microsoft.com/office/powerpoint/2010/main" val="313511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D6CB08-4BA2-4975-8A75-662CAA2E8D57}" type="datetimeFigureOut">
              <a:rPr lang="en-GB" smtClean="0"/>
              <a:t>13/03/2018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677BFDF-78A4-4140-B5C6-799CCA7A59E0}" type="slidenum">
              <a:rPr lang="en-GB" smtClean="0"/>
              <a:t>‹#›</a:t>
            </a:fld>
            <a:endParaRPr lang="en-GB"/>
          </a:p>
        </p:txBody>
      </p:sp>
    </p:spTree>
    <p:extLst>
      <p:ext uri="{BB962C8B-B14F-4D97-AF65-F5344CB8AC3E}">
        <p14:creationId xmlns:p14="http://schemas.microsoft.com/office/powerpoint/2010/main" val="3726506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D6CB08-4BA2-4975-8A75-662CAA2E8D57}" type="datetimeFigureOut">
              <a:rPr lang="en-GB" smtClean="0"/>
              <a:t>13/03/2018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677BFDF-78A4-4140-B5C6-799CCA7A59E0}" type="slidenum">
              <a:rPr lang="en-GB" smtClean="0"/>
              <a:t>‹#›</a:t>
            </a:fld>
            <a:endParaRPr lang="en-GB"/>
          </a:p>
        </p:txBody>
      </p:sp>
    </p:spTree>
    <p:extLst>
      <p:ext uri="{BB962C8B-B14F-4D97-AF65-F5344CB8AC3E}">
        <p14:creationId xmlns:p14="http://schemas.microsoft.com/office/powerpoint/2010/main" val="2155892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D6CB08-4BA2-4975-8A75-662CAA2E8D57}" type="datetimeFigureOut">
              <a:rPr lang="en-GB" smtClean="0"/>
              <a:t>13/03/2018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677BFDF-78A4-4140-B5C6-799CCA7A59E0}" type="slidenum">
              <a:rPr lang="en-GB" smtClean="0"/>
              <a:t>‹#›</a:t>
            </a:fld>
            <a:endParaRPr lang="en-GB"/>
          </a:p>
        </p:txBody>
      </p:sp>
    </p:spTree>
    <p:extLst>
      <p:ext uri="{BB962C8B-B14F-4D97-AF65-F5344CB8AC3E}">
        <p14:creationId xmlns:p14="http://schemas.microsoft.com/office/powerpoint/2010/main" val="2262180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D6CB08-4BA2-4975-8A75-662CAA2E8D57}" type="datetimeFigureOut">
              <a:rPr lang="en-GB" smtClean="0"/>
              <a:t>13/03/2018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677BFDF-78A4-4140-B5C6-799CCA7A59E0}" type="slidenum">
              <a:rPr lang="en-GB" smtClean="0"/>
              <a:t>‹#›</a:t>
            </a:fld>
            <a:endParaRPr lang="en-GB"/>
          </a:p>
        </p:txBody>
      </p:sp>
    </p:spTree>
    <p:extLst>
      <p:ext uri="{BB962C8B-B14F-4D97-AF65-F5344CB8AC3E}">
        <p14:creationId xmlns:p14="http://schemas.microsoft.com/office/powerpoint/2010/main" val="846206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D6CB08-4BA2-4975-8A75-662CAA2E8D57}" type="datetimeFigureOut">
              <a:rPr lang="en-GB" smtClean="0"/>
              <a:t>13/03/2018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677BFDF-78A4-4140-B5C6-799CCA7A59E0}" type="slidenum">
              <a:rPr lang="en-GB" smtClean="0"/>
              <a:t>‹#›</a:t>
            </a:fld>
            <a:endParaRPr lang="en-GB"/>
          </a:p>
        </p:txBody>
      </p:sp>
    </p:spTree>
    <p:extLst>
      <p:ext uri="{BB962C8B-B14F-4D97-AF65-F5344CB8AC3E}">
        <p14:creationId xmlns:p14="http://schemas.microsoft.com/office/powerpoint/2010/main" val="1188155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A0D6CB08-4BA2-4975-8A75-662CAA2E8D57}" type="datetimeFigureOut">
              <a:rPr lang="en-GB" smtClean="0"/>
              <a:t>13/03/2018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677BFDF-78A4-4140-B5C6-799CCA7A59E0}" type="slidenum">
              <a:rPr lang="en-GB" smtClean="0"/>
              <a:t>‹#›</a:t>
            </a:fld>
            <a:endParaRPr lang="en-GB"/>
          </a:p>
        </p:txBody>
      </p:sp>
    </p:spTree>
    <p:extLst>
      <p:ext uri="{BB962C8B-B14F-4D97-AF65-F5344CB8AC3E}">
        <p14:creationId xmlns:p14="http://schemas.microsoft.com/office/powerpoint/2010/main" val="3472973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D6CB08-4BA2-4975-8A75-662CAA2E8D57}" type="datetimeFigureOut">
              <a:rPr lang="en-GB" smtClean="0"/>
              <a:t>13/03/2018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677BFDF-78A4-4140-B5C6-799CCA7A59E0}" type="slidenum">
              <a:rPr lang="en-GB" smtClean="0"/>
              <a:t>‹#›</a:t>
            </a:fld>
            <a:endParaRPr lang="en-GB"/>
          </a:p>
        </p:txBody>
      </p:sp>
    </p:spTree>
    <p:extLst>
      <p:ext uri="{BB962C8B-B14F-4D97-AF65-F5344CB8AC3E}">
        <p14:creationId xmlns:p14="http://schemas.microsoft.com/office/powerpoint/2010/main" val="1320353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D6CB08-4BA2-4975-8A75-662CAA2E8D57}" type="datetimeFigureOut">
              <a:rPr lang="en-GB" smtClean="0"/>
              <a:t>13/03/2018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677BFDF-78A4-4140-B5C6-799CCA7A59E0}" type="slidenum">
              <a:rPr lang="en-GB" smtClean="0"/>
              <a:t>‹#›</a:t>
            </a:fld>
            <a:endParaRPr lang="en-GB"/>
          </a:p>
        </p:txBody>
      </p:sp>
    </p:spTree>
    <p:extLst>
      <p:ext uri="{BB962C8B-B14F-4D97-AF65-F5344CB8AC3E}">
        <p14:creationId xmlns:p14="http://schemas.microsoft.com/office/powerpoint/2010/main" val="2952142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0D6CB08-4BA2-4975-8A75-662CAA2E8D57}" type="datetimeFigureOut">
              <a:rPr lang="en-GB" smtClean="0"/>
              <a:t>13/03/2018</a:t>
            </a:fld>
            <a:endParaRPr lang="en-GB"/>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677BFDF-78A4-4140-B5C6-799CCA7A59E0}" type="slidenum">
              <a:rPr lang="en-GB" smtClean="0"/>
              <a:t>‹#›</a:t>
            </a:fld>
            <a:endParaRPr lang="en-GB"/>
          </a:p>
        </p:txBody>
      </p:sp>
    </p:spTree>
    <p:extLst>
      <p:ext uri="{BB962C8B-B14F-4D97-AF65-F5344CB8AC3E}">
        <p14:creationId xmlns:p14="http://schemas.microsoft.com/office/powerpoint/2010/main" val="420031263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 Id="rId9" Type="http://schemas.openxmlformats.org/officeDocument/2006/relationships/image" Target="../media/image24.jp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t="-49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6E106-FE2D-4646-A269-DC7556138737}"/>
              </a:ext>
            </a:extLst>
          </p:cNvPr>
          <p:cNvSpPr>
            <a:spLocks noGrp="1"/>
          </p:cNvSpPr>
          <p:nvPr>
            <p:ph type="ctrTitle"/>
          </p:nvPr>
        </p:nvSpPr>
        <p:spPr>
          <a:xfrm>
            <a:off x="4242317" y="126136"/>
            <a:ext cx="7197726" cy="2421464"/>
          </a:xfrm>
        </p:spPr>
        <p:txBody>
          <a:bodyPr/>
          <a:lstStyle/>
          <a:p>
            <a:r>
              <a:rPr lang="en-GB" dirty="0"/>
              <a:t>Spaceman</a:t>
            </a:r>
          </a:p>
        </p:txBody>
      </p:sp>
      <p:sp>
        <p:nvSpPr>
          <p:cNvPr id="3" name="Subtitle 2">
            <a:extLst>
              <a:ext uri="{FF2B5EF4-FFF2-40B4-BE49-F238E27FC236}">
                <a16:creationId xmlns:a16="http://schemas.microsoft.com/office/drawing/2014/main" id="{20CD5D25-C3F7-4207-BE87-8AEE4F66017A}"/>
              </a:ext>
            </a:extLst>
          </p:cNvPr>
          <p:cNvSpPr>
            <a:spLocks noGrp="1"/>
          </p:cNvSpPr>
          <p:nvPr>
            <p:ph type="subTitle" idx="1"/>
          </p:nvPr>
        </p:nvSpPr>
        <p:spPr>
          <a:xfrm>
            <a:off x="9702324" y="2547600"/>
            <a:ext cx="2339546" cy="471659"/>
          </a:xfrm>
        </p:spPr>
        <p:txBody>
          <a:bodyPr/>
          <a:lstStyle/>
          <a:p>
            <a:r>
              <a:rPr lang="en-GB" dirty="0"/>
              <a:t>By John Rugen</a:t>
            </a:r>
          </a:p>
        </p:txBody>
      </p:sp>
    </p:spTree>
    <p:extLst>
      <p:ext uri="{BB962C8B-B14F-4D97-AF65-F5344CB8AC3E}">
        <p14:creationId xmlns:p14="http://schemas.microsoft.com/office/powerpoint/2010/main" val="1405573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6D229-B32D-48E7-AF32-32D76A00EE76}"/>
              </a:ext>
            </a:extLst>
          </p:cNvPr>
          <p:cNvSpPr>
            <a:spLocks noGrp="1"/>
          </p:cNvSpPr>
          <p:nvPr>
            <p:ph type="title"/>
          </p:nvPr>
        </p:nvSpPr>
        <p:spPr>
          <a:xfrm>
            <a:off x="0" y="0"/>
            <a:ext cx="10131425" cy="1456267"/>
          </a:xfrm>
        </p:spPr>
        <p:txBody>
          <a:bodyPr/>
          <a:lstStyle/>
          <a:p>
            <a:r>
              <a:rPr lang="en-GB" dirty="0"/>
              <a:t>obstacles</a:t>
            </a:r>
          </a:p>
        </p:txBody>
      </p:sp>
      <p:sp>
        <p:nvSpPr>
          <p:cNvPr id="4" name="Content Placeholder 2">
            <a:extLst>
              <a:ext uri="{FF2B5EF4-FFF2-40B4-BE49-F238E27FC236}">
                <a16:creationId xmlns:a16="http://schemas.microsoft.com/office/drawing/2014/main" id="{6D1D4E1C-DC76-4D9F-8B00-E567B8CAF046}"/>
              </a:ext>
            </a:extLst>
          </p:cNvPr>
          <p:cNvSpPr txBox="1">
            <a:spLocks/>
          </p:cNvSpPr>
          <p:nvPr/>
        </p:nvSpPr>
        <p:spPr>
          <a:xfrm>
            <a:off x="3445634" y="253310"/>
            <a:ext cx="5676123" cy="134671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GB" dirty="0"/>
              <a:t>In total, there are 14 unique obstacles placed within the game. Each obstacle once destroyed is reset with random variables to give the player a challenge rather than learning the pattern of the game.</a:t>
            </a:r>
          </a:p>
        </p:txBody>
      </p:sp>
      <p:sp>
        <p:nvSpPr>
          <p:cNvPr id="5" name="Content Placeholder 2">
            <a:extLst>
              <a:ext uri="{FF2B5EF4-FFF2-40B4-BE49-F238E27FC236}">
                <a16:creationId xmlns:a16="http://schemas.microsoft.com/office/drawing/2014/main" id="{459E97D3-FA73-4495-A56E-308C72553D60}"/>
              </a:ext>
            </a:extLst>
          </p:cNvPr>
          <p:cNvSpPr txBox="1">
            <a:spLocks/>
          </p:cNvSpPr>
          <p:nvPr/>
        </p:nvSpPr>
        <p:spPr>
          <a:xfrm>
            <a:off x="260609" y="2082283"/>
            <a:ext cx="5676123" cy="134671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GB" dirty="0"/>
              <a:t>This has been achieved by using the random header and generating a random number from the users hardware at a specific time so it’s different every time. It is then converted to a number suitable for the context it’s going to be used within.</a:t>
            </a:r>
          </a:p>
        </p:txBody>
      </p:sp>
      <p:pic>
        <p:nvPicPr>
          <p:cNvPr id="6" name="Picture 5">
            <a:extLst>
              <a:ext uri="{FF2B5EF4-FFF2-40B4-BE49-F238E27FC236}">
                <a16:creationId xmlns:a16="http://schemas.microsoft.com/office/drawing/2014/main" id="{FC322EBC-12CB-4465-8C9F-69B7D4AD91BB}"/>
              </a:ext>
            </a:extLst>
          </p:cNvPr>
          <p:cNvPicPr>
            <a:picLocks noChangeAspect="1"/>
          </p:cNvPicPr>
          <p:nvPr/>
        </p:nvPicPr>
        <p:blipFill rotWithShape="1">
          <a:blip r:embed="rId2"/>
          <a:srcRect l="13240" t="41326" r="50000" b="48806"/>
          <a:stretch/>
        </p:blipFill>
        <p:spPr>
          <a:xfrm>
            <a:off x="170589" y="3691121"/>
            <a:ext cx="8604851" cy="1299373"/>
          </a:xfrm>
          <a:prstGeom prst="rect">
            <a:avLst/>
          </a:prstGeom>
        </p:spPr>
      </p:pic>
      <p:pic>
        <p:nvPicPr>
          <p:cNvPr id="7" name="Picture 6">
            <a:extLst>
              <a:ext uri="{FF2B5EF4-FFF2-40B4-BE49-F238E27FC236}">
                <a16:creationId xmlns:a16="http://schemas.microsoft.com/office/drawing/2014/main" id="{84753DDB-7206-44E2-A36C-8DEF80937C44}"/>
              </a:ext>
            </a:extLst>
          </p:cNvPr>
          <p:cNvPicPr>
            <a:picLocks noChangeAspect="1"/>
          </p:cNvPicPr>
          <p:nvPr/>
        </p:nvPicPr>
        <p:blipFill rotWithShape="1">
          <a:blip r:embed="rId3"/>
          <a:srcRect l="1530" t="7756" r="80649" b="53333"/>
          <a:stretch/>
        </p:blipFill>
        <p:spPr>
          <a:xfrm>
            <a:off x="9380847" y="91947"/>
            <a:ext cx="2550544" cy="3132536"/>
          </a:xfrm>
          <a:prstGeom prst="rect">
            <a:avLst/>
          </a:prstGeom>
        </p:spPr>
      </p:pic>
      <p:sp>
        <p:nvSpPr>
          <p:cNvPr id="8" name="Content Placeholder 2">
            <a:extLst>
              <a:ext uri="{FF2B5EF4-FFF2-40B4-BE49-F238E27FC236}">
                <a16:creationId xmlns:a16="http://schemas.microsoft.com/office/drawing/2014/main" id="{C6387ED8-0CB2-4936-94CE-7E252763B8E5}"/>
              </a:ext>
            </a:extLst>
          </p:cNvPr>
          <p:cNvSpPr txBox="1">
            <a:spLocks/>
          </p:cNvSpPr>
          <p:nvPr/>
        </p:nvSpPr>
        <p:spPr>
          <a:xfrm>
            <a:off x="3445634" y="5332447"/>
            <a:ext cx="5676123" cy="134671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GB" dirty="0"/>
              <a:t>This has been done with the ships in the background too, to create some depth to the background.</a:t>
            </a:r>
          </a:p>
        </p:txBody>
      </p:sp>
    </p:spTree>
    <p:extLst>
      <p:ext uri="{BB962C8B-B14F-4D97-AF65-F5344CB8AC3E}">
        <p14:creationId xmlns:p14="http://schemas.microsoft.com/office/powerpoint/2010/main" val="578631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56DB9-F330-4950-BD73-76940764CB62}"/>
              </a:ext>
            </a:extLst>
          </p:cNvPr>
          <p:cNvSpPr>
            <a:spLocks noGrp="1"/>
          </p:cNvSpPr>
          <p:nvPr>
            <p:ph type="title"/>
          </p:nvPr>
        </p:nvSpPr>
        <p:spPr>
          <a:xfrm>
            <a:off x="0" y="0"/>
            <a:ext cx="10131425" cy="1456267"/>
          </a:xfrm>
        </p:spPr>
        <p:txBody>
          <a:bodyPr/>
          <a:lstStyle/>
          <a:p>
            <a:r>
              <a:rPr lang="en-GB" dirty="0"/>
              <a:t>Future aims</a:t>
            </a:r>
          </a:p>
        </p:txBody>
      </p:sp>
      <p:sp>
        <p:nvSpPr>
          <p:cNvPr id="4" name="Content Placeholder 2">
            <a:extLst>
              <a:ext uri="{FF2B5EF4-FFF2-40B4-BE49-F238E27FC236}">
                <a16:creationId xmlns:a16="http://schemas.microsoft.com/office/drawing/2014/main" id="{77C1CE69-8F25-4845-B55C-CCA7945EF009}"/>
              </a:ext>
            </a:extLst>
          </p:cNvPr>
          <p:cNvSpPr txBox="1">
            <a:spLocks/>
          </p:cNvSpPr>
          <p:nvPr/>
        </p:nvSpPr>
        <p:spPr>
          <a:xfrm>
            <a:off x="298580" y="1614196"/>
            <a:ext cx="8136293" cy="348498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GB" dirty="0"/>
              <a:t>Whilst the project deadline is soon, I’ll aim to continue with the project for development of my skills.</a:t>
            </a:r>
          </a:p>
          <a:p>
            <a:r>
              <a:rPr lang="en-GB" dirty="0"/>
              <a:t>Allowing PNG files to make use of the transparency, allowing for better textures and aesthetics.</a:t>
            </a:r>
          </a:p>
          <a:p>
            <a:r>
              <a:rPr lang="en-GB" dirty="0"/>
              <a:t>Creating a splash screen with a difficulty selection menu.</a:t>
            </a:r>
          </a:p>
          <a:p>
            <a:r>
              <a:rPr lang="en-GB" dirty="0"/>
              <a:t>Redesign textures.</a:t>
            </a:r>
          </a:p>
          <a:p>
            <a:r>
              <a:rPr lang="en-GB" dirty="0"/>
              <a:t>Create some sort of boss fight.</a:t>
            </a:r>
          </a:p>
          <a:p>
            <a:r>
              <a:rPr lang="en-GB" dirty="0"/>
              <a:t>Add power ups that allow for different weapons.</a:t>
            </a:r>
          </a:p>
          <a:p>
            <a:r>
              <a:rPr lang="en-GB" dirty="0"/>
              <a:t>Allow for the obstacles to move towards the player.</a:t>
            </a:r>
          </a:p>
        </p:txBody>
      </p:sp>
    </p:spTree>
    <p:extLst>
      <p:ext uri="{BB962C8B-B14F-4D97-AF65-F5344CB8AC3E}">
        <p14:creationId xmlns:p14="http://schemas.microsoft.com/office/powerpoint/2010/main" val="2465574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3440-C34C-4C93-8418-AFC344ECACF4}"/>
              </a:ext>
            </a:extLst>
          </p:cNvPr>
          <p:cNvSpPr>
            <a:spLocks noGrp="1"/>
          </p:cNvSpPr>
          <p:nvPr>
            <p:ph type="title"/>
          </p:nvPr>
        </p:nvSpPr>
        <p:spPr>
          <a:xfrm>
            <a:off x="5522945" y="111483"/>
            <a:ext cx="3396343" cy="600961"/>
          </a:xfrm>
        </p:spPr>
        <p:txBody>
          <a:bodyPr>
            <a:normAutofit fontScale="90000"/>
          </a:bodyPr>
          <a:lstStyle/>
          <a:p>
            <a:r>
              <a:rPr lang="en-GB" dirty="0"/>
              <a:t>Aim of the game</a:t>
            </a:r>
          </a:p>
        </p:txBody>
      </p:sp>
      <p:sp>
        <p:nvSpPr>
          <p:cNvPr id="3" name="Content Placeholder 2">
            <a:extLst>
              <a:ext uri="{FF2B5EF4-FFF2-40B4-BE49-F238E27FC236}">
                <a16:creationId xmlns:a16="http://schemas.microsoft.com/office/drawing/2014/main" id="{48B8D6FB-12F5-4A14-AAC7-6149F699ED04}"/>
              </a:ext>
            </a:extLst>
          </p:cNvPr>
          <p:cNvSpPr>
            <a:spLocks noGrp="1"/>
          </p:cNvSpPr>
          <p:nvPr>
            <p:ph idx="1"/>
          </p:nvPr>
        </p:nvSpPr>
        <p:spPr>
          <a:xfrm>
            <a:off x="267478" y="307912"/>
            <a:ext cx="4407160" cy="1996750"/>
          </a:xfrm>
        </p:spPr>
        <p:txBody>
          <a:bodyPr>
            <a:normAutofit/>
          </a:bodyPr>
          <a:lstStyle/>
          <a:p>
            <a:pPr marL="0" indent="0">
              <a:buNone/>
            </a:pPr>
            <a:r>
              <a:rPr lang="en-GB" dirty="0"/>
              <a:t>You were stationed upon a mining ship and volunteered to venture down upon an enemy blockade above a mineral rich planet. You must do this with the new mining shuttle, the MX-50.</a:t>
            </a:r>
          </a:p>
        </p:txBody>
      </p:sp>
      <p:sp>
        <p:nvSpPr>
          <p:cNvPr id="4" name="Content Placeholder 2">
            <a:extLst>
              <a:ext uri="{FF2B5EF4-FFF2-40B4-BE49-F238E27FC236}">
                <a16:creationId xmlns:a16="http://schemas.microsoft.com/office/drawing/2014/main" id="{974C86C0-F8E8-44ED-811C-7329C33F3478}"/>
              </a:ext>
            </a:extLst>
          </p:cNvPr>
          <p:cNvSpPr txBox="1">
            <a:spLocks/>
          </p:cNvSpPr>
          <p:nvPr/>
        </p:nvSpPr>
        <p:spPr>
          <a:xfrm>
            <a:off x="7903029" y="1101013"/>
            <a:ext cx="4021494" cy="170283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GB" dirty="0"/>
              <a:t>You must avoid obstacles, either shooting them down or activating boosters to clear them.</a:t>
            </a:r>
          </a:p>
        </p:txBody>
      </p:sp>
      <p:sp>
        <p:nvSpPr>
          <p:cNvPr id="5" name="Content Placeholder 2">
            <a:extLst>
              <a:ext uri="{FF2B5EF4-FFF2-40B4-BE49-F238E27FC236}">
                <a16:creationId xmlns:a16="http://schemas.microsoft.com/office/drawing/2014/main" id="{CF62D2BF-24BA-4D2A-AE47-7FDBADC8649B}"/>
              </a:ext>
            </a:extLst>
          </p:cNvPr>
          <p:cNvSpPr txBox="1">
            <a:spLocks/>
          </p:cNvSpPr>
          <p:nvPr/>
        </p:nvSpPr>
        <p:spPr>
          <a:xfrm>
            <a:off x="433874" y="3349691"/>
            <a:ext cx="5444412" cy="120364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GB" dirty="0"/>
              <a:t>It is vital to avoid the holes in the floor, whilst the MX-50 can take a few hits, it can’t handle free falling into the planets atmosphere.</a:t>
            </a:r>
          </a:p>
        </p:txBody>
      </p:sp>
      <p:pic>
        <p:nvPicPr>
          <p:cNvPr id="6" name="Picture 5">
            <a:extLst>
              <a:ext uri="{FF2B5EF4-FFF2-40B4-BE49-F238E27FC236}">
                <a16:creationId xmlns:a16="http://schemas.microsoft.com/office/drawing/2014/main" id="{65615DE5-915E-4966-A5FB-42EC1B64BF12}"/>
              </a:ext>
            </a:extLst>
          </p:cNvPr>
          <p:cNvPicPr>
            <a:picLocks noChangeAspect="1"/>
          </p:cNvPicPr>
          <p:nvPr/>
        </p:nvPicPr>
        <p:blipFill rotWithShape="1">
          <a:blip r:embed="rId2"/>
          <a:srcRect l="32143" t="38584" r="57219" b="27483"/>
          <a:stretch/>
        </p:blipFill>
        <p:spPr>
          <a:xfrm>
            <a:off x="9657183" y="2636760"/>
            <a:ext cx="2267340" cy="4068288"/>
          </a:xfrm>
          <a:prstGeom prst="rect">
            <a:avLst/>
          </a:prstGeom>
        </p:spPr>
      </p:pic>
      <p:pic>
        <p:nvPicPr>
          <p:cNvPr id="7" name="Picture 6">
            <a:extLst>
              <a:ext uri="{FF2B5EF4-FFF2-40B4-BE49-F238E27FC236}">
                <a16:creationId xmlns:a16="http://schemas.microsoft.com/office/drawing/2014/main" id="{F3BD476A-D6B9-4507-904D-B3FCF7AB8A6F}"/>
              </a:ext>
            </a:extLst>
          </p:cNvPr>
          <p:cNvPicPr>
            <a:picLocks noChangeAspect="1"/>
          </p:cNvPicPr>
          <p:nvPr/>
        </p:nvPicPr>
        <p:blipFill rotWithShape="1">
          <a:blip r:embed="rId3"/>
          <a:srcRect l="11175" t="62994" r="49998" b="11701"/>
          <a:stretch/>
        </p:blipFill>
        <p:spPr>
          <a:xfrm>
            <a:off x="789214" y="4814595"/>
            <a:ext cx="4733731" cy="1735494"/>
          </a:xfrm>
          <a:prstGeom prst="rect">
            <a:avLst/>
          </a:prstGeom>
        </p:spPr>
      </p:pic>
      <p:sp>
        <p:nvSpPr>
          <p:cNvPr id="9" name="Teardrop 8">
            <a:extLst>
              <a:ext uri="{FF2B5EF4-FFF2-40B4-BE49-F238E27FC236}">
                <a16:creationId xmlns:a16="http://schemas.microsoft.com/office/drawing/2014/main" id="{7342D468-AF62-4530-AAA5-AD511FB70791}"/>
              </a:ext>
            </a:extLst>
          </p:cNvPr>
          <p:cNvSpPr/>
          <p:nvPr/>
        </p:nvSpPr>
        <p:spPr>
          <a:xfrm>
            <a:off x="5016281" y="3123411"/>
            <a:ext cx="307910" cy="335902"/>
          </a:xfrm>
          <a:prstGeom prst="teardrop">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0" name="Teardrop 9">
            <a:extLst>
              <a:ext uri="{FF2B5EF4-FFF2-40B4-BE49-F238E27FC236}">
                <a16:creationId xmlns:a16="http://schemas.microsoft.com/office/drawing/2014/main" id="{1C7BDE14-97EB-4152-81D7-74D7073AAE84}"/>
              </a:ext>
            </a:extLst>
          </p:cNvPr>
          <p:cNvSpPr/>
          <p:nvPr/>
        </p:nvSpPr>
        <p:spPr>
          <a:xfrm rot="11649583">
            <a:off x="7453605" y="1953195"/>
            <a:ext cx="307910" cy="335902"/>
          </a:xfrm>
          <a:prstGeom prst="teardrop">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1" name="Teardrop 10">
            <a:extLst>
              <a:ext uri="{FF2B5EF4-FFF2-40B4-BE49-F238E27FC236}">
                <a16:creationId xmlns:a16="http://schemas.microsoft.com/office/drawing/2014/main" id="{D6E19AB4-F610-42B6-B42D-4FADCDCE9343}"/>
              </a:ext>
            </a:extLst>
          </p:cNvPr>
          <p:cNvSpPr/>
          <p:nvPr/>
        </p:nvSpPr>
        <p:spPr>
          <a:xfrm rot="4440021">
            <a:off x="4625789" y="1033353"/>
            <a:ext cx="307910" cy="335902"/>
          </a:xfrm>
          <a:prstGeom prst="teardrop">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99AE9826-F274-4D88-A623-41D744E1223C}"/>
              </a:ext>
            </a:extLst>
          </p:cNvPr>
          <p:cNvCxnSpPr>
            <a:stCxn id="11" idx="7"/>
            <a:endCxn id="10" idx="7"/>
          </p:cNvCxnSpPr>
          <p:nvPr/>
        </p:nvCxnSpPr>
        <p:spPr>
          <a:xfrm>
            <a:off x="4983624" y="1303003"/>
            <a:ext cx="2433573" cy="94333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2CAEFCA9-416F-4F78-A82A-D9EA7288D459}"/>
              </a:ext>
            </a:extLst>
          </p:cNvPr>
          <p:cNvCxnSpPr>
            <a:stCxn id="10" idx="7"/>
            <a:endCxn id="9" idx="7"/>
          </p:cNvCxnSpPr>
          <p:nvPr/>
        </p:nvCxnSpPr>
        <p:spPr>
          <a:xfrm flipH="1">
            <a:off x="5324191" y="2246333"/>
            <a:ext cx="2093006" cy="87707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147302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30E2D-672D-486D-8C4A-4D35B6C56A55}"/>
              </a:ext>
            </a:extLst>
          </p:cNvPr>
          <p:cNvSpPr>
            <a:spLocks noGrp="1"/>
          </p:cNvSpPr>
          <p:nvPr>
            <p:ph type="title"/>
          </p:nvPr>
        </p:nvSpPr>
        <p:spPr>
          <a:xfrm>
            <a:off x="0" y="0"/>
            <a:ext cx="10131425" cy="1456267"/>
          </a:xfrm>
        </p:spPr>
        <p:txBody>
          <a:bodyPr/>
          <a:lstStyle/>
          <a:p>
            <a:r>
              <a:rPr lang="en-GB" dirty="0"/>
              <a:t>Game elements explained</a:t>
            </a:r>
          </a:p>
        </p:txBody>
      </p:sp>
      <p:pic>
        <p:nvPicPr>
          <p:cNvPr id="5" name="Picture 4">
            <a:extLst>
              <a:ext uri="{FF2B5EF4-FFF2-40B4-BE49-F238E27FC236}">
                <a16:creationId xmlns:a16="http://schemas.microsoft.com/office/drawing/2014/main" id="{E7A76F79-3159-48B1-9818-ED2922AF9DED}"/>
              </a:ext>
            </a:extLst>
          </p:cNvPr>
          <p:cNvPicPr>
            <a:picLocks noChangeAspect="1"/>
          </p:cNvPicPr>
          <p:nvPr/>
        </p:nvPicPr>
        <p:blipFill rotWithShape="1">
          <a:blip r:embed="rId2"/>
          <a:srcRect l="1760" t="5761" r="57036" b="20823"/>
          <a:stretch/>
        </p:blipFill>
        <p:spPr>
          <a:xfrm>
            <a:off x="3584222" y="1377244"/>
            <a:ext cx="5023555" cy="5034846"/>
          </a:xfrm>
          <a:prstGeom prst="rect">
            <a:avLst/>
          </a:prstGeom>
        </p:spPr>
      </p:pic>
      <p:sp>
        <p:nvSpPr>
          <p:cNvPr id="6" name="Teardrop 5">
            <a:extLst>
              <a:ext uri="{FF2B5EF4-FFF2-40B4-BE49-F238E27FC236}">
                <a16:creationId xmlns:a16="http://schemas.microsoft.com/office/drawing/2014/main" id="{B80ACD9D-A4EB-4B50-B29C-506F395C0A98}"/>
              </a:ext>
            </a:extLst>
          </p:cNvPr>
          <p:cNvSpPr/>
          <p:nvPr/>
        </p:nvSpPr>
        <p:spPr>
          <a:xfrm rot="3285600">
            <a:off x="248174" y="2766991"/>
            <a:ext cx="307910" cy="335902"/>
          </a:xfrm>
          <a:prstGeom prst="teardrop">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7" name="Teardrop 6">
            <a:extLst>
              <a:ext uri="{FF2B5EF4-FFF2-40B4-BE49-F238E27FC236}">
                <a16:creationId xmlns:a16="http://schemas.microsoft.com/office/drawing/2014/main" id="{25830937-28CC-4FE6-9719-95CC4285D7C0}"/>
              </a:ext>
            </a:extLst>
          </p:cNvPr>
          <p:cNvSpPr/>
          <p:nvPr/>
        </p:nvSpPr>
        <p:spPr>
          <a:xfrm rot="13729915">
            <a:off x="9624464" y="1391676"/>
            <a:ext cx="307910" cy="335902"/>
          </a:xfrm>
          <a:prstGeom prst="teardro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8" name="Teardrop 7">
            <a:extLst>
              <a:ext uri="{FF2B5EF4-FFF2-40B4-BE49-F238E27FC236}">
                <a16:creationId xmlns:a16="http://schemas.microsoft.com/office/drawing/2014/main" id="{BF6152DD-C24F-47A7-BBB5-FFABA0BAF37C}"/>
              </a:ext>
            </a:extLst>
          </p:cNvPr>
          <p:cNvSpPr/>
          <p:nvPr/>
        </p:nvSpPr>
        <p:spPr>
          <a:xfrm rot="13896138">
            <a:off x="9397214" y="4473349"/>
            <a:ext cx="307910" cy="335902"/>
          </a:xfrm>
          <a:prstGeom prst="teardrop">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GB"/>
          </a:p>
        </p:txBody>
      </p:sp>
      <p:sp>
        <p:nvSpPr>
          <p:cNvPr id="9" name="Teardrop 8">
            <a:extLst>
              <a:ext uri="{FF2B5EF4-FFF2-40B4-BE49-F238E27FC236}">
                <a16:creationId xmlns:a16="http://schemas.microsoft.com/office/drawing/2014/main" id="{EB18CCE0-698B-4474-B471-5B6D5A913325}"/>
              </a:ext>
            </a:extLst>
          </p:cNvPr>
          <p:cNvSpPr/>
          <p:nvPr/>
        </p:nvSpPr>
        <p:spPr>
          <a:xfrm rot="3103599">
            <a:off x="271510" y="5275042"/>
            <a:ext cx="307910" cy="335902"/>
          </a:xfrm>
          <a:prstGeom prst="teardrop">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150B8A1F-84BF-4D3B-95F9-0BF26744E5DC}"/>
              </a:ext>
            </a:extLst>
          </p:cNvPr>
          <p:cNvCxnSpPr>
            <a:cxnSpLocks/>
            <a:stCxn id="6" idx="7"/>
          </p:cNvCxnSpPr>
          <p:nvPr/>
        </p:nvCxnSpPr>
        <p:spPr>
          <a:xfrm>
            <a:off x="628134" y="2963775"/>
            <a:ext cx="3495997" cy="72866"/>
          </a:xfrm>
          <a:prstGeom prst="straightConnector1">
            <a:avLst/>
          </a:prstGeom>
          <a:ln>
            <a:tailEnd type="triangle"/>
          </a:ln>
        </p:spPr>
        <p:style>
          <a:lnRef idx="3">
            <a:schemeClr val="lt1"/>
          </a:lnRef>
          <a:fillRef idx="1">
            <a:schemeClr val="accent4"/>
          </a:fillRef>
          <a:effectRef idx="1">
            <a:schemeClr val="accent4"/>
          </a:effectRef>
          <a:fontRef idx="minor">
            <a:schemeClr val="lt1"/>
          </a:fontRef>
        </p:style>
      </p:cxnSp>
      <p:cxnSp>
        <p:nvCxnSpPr>
          <p:cNvPr id="13" name="Straight Arrow Connector 12">
            <a:extLst>
              <a:ext uri="{FF2B5EF4-FFF2-40B4-BE49-F238E27FC236}">
                <a16:creationId xmlns:a16="http://schemas.microsoft.com/office/drawing/2014/main" id="{A13928D2-CC01-46DA-BAC7-2762B11F4E67}"/>
              </a:ext>
            </a:extLst>
          </p:cNvPr>
          <p:cNvCxnSpPr>
            <a:cxnSpLocks/>
            <a:stCxn id="9" idx="7"/>
          </p:cNvCxnSpPr>
          <p:nvPr/>
        </p:nvCxnSpPr>
        <p:spPr>
          <a:xfrm flipV="1">
            <a:off x="652679" y="5400551"/>
            <a:ext cx="3284839" cy="59275"/>
          </a:xfrm>
          <a:prstGeom prst="straightConnector1">
            <a:avLst/>
          </a:prstGeom>
          <a:ln>
            <a:tailEnd type="triangle"/>
          </a:ln>
        </p:spPr>
        <p:style>
          <a:lnRef idx="3">
            <a:schemeClr val="lt1"/>
          </a:lnRef>
          <a:fillRef idx="1">
            <a:schemeClr val="accent1"/>
          </a:fillRef>
          <a:effectRef idx="1">
            <a:schemeClr val="accent1"/>
          </a:effectRef>
          <a:fontRef idx="minor">
            <a:schemeClr val="lt1"/>
          </a:fontRef>
        </p:style>
      </p:cxnSp>
      <p:cxnSp>
        <p:nvCxnSpPr>
          <p:cNvPr id="16" name="Straight Arrow Connector 15">
            <a:extLst>
              <a:ext uri="{FF2B5EF4-FFF2-40B4-BE49-F238E27FC236}">
                <a16:creationId xmlns:a16="http://schemas.microsoft.com/office/drawing/2014/main" id="{3B6D74B5-0690-4A0A-B2E3-7E44979272E4}"/>
              </a:ext>
            </a:extLst>
          </p:cNvPr>
          <p:cNvCxnSpPr>
            <a:cxnSpLocks/>
            <a:stCxn id="8" idx="7"/>
          </p:cNvCxnSpPr>
          <p:nvPr/>
        </p:nvCxnSpPr>
        <p:spPr>
          <a:xfrm flipH="1" flipV="1">
            <a:off x="7371184" y="4557460"/>
            <a:ext cx="1952735" cy="67500"/>
          </a:xfrm>
          <a:prstGeom prst="straightConnector1">
            <a:avLst/>
          </a:prstGeom>
          <a:ln>
            <a:tailEnd type="triangle"/>
          </a:ln>
        </p:spPr>
        <p:style>
          <a:lnRef idx="3">
            <a:schemeClr val="lt1"/>
          </a:lnRef>
          <a:fillRef idx="1">
            <a:schemeClr val="accent5"/>
          </a:fillRef>
          <a:effectRef idx="1">
            <a:schemeClr val="accent5"/>
          </a:effectRef>
          <a:fontRef idx="minor">
            <a:schemeClr val="lt1"/>
          </a:fontRef>
        </p:style>
      </p:cxnSp>
      <p:cxnSp>
        <p:nvCxnSpPr>
          <p:cNvPr id="20" name="Straight Arrow Connector 19">
            <a:extLst>
              <a:ext uri="{FF2B5EF4-FFF2-40B4-BE49-F238E27FC236}">
                <a16:creationId xmlns:a16="http://schemas.microsoft.com/office/drawing/2014/main" id="{6E7594D2-C128-4B5A-BAA8-F225C2E5FBEA}"/>
              </a:ext>
            </a:extLst>
          </p:cNvPr>
          <p:cNvCxnSpPr>
            <a:cxnSpLocks/>
            <a:stCxn id="7" idx="7"/>
          </p:cNvCxnSpPr>
          <p:nvPr/>
        </p:nvCxnSpPr>
        <p:spPr>
          <a:xfrm flipH="1">
            <a:off x="8294914" y="1554290"/>
            <a:ext cx="1255731" cy="39062"/>
          </a:xfrm>
          <a:prstGeom prst="straightConnector1">
            <a:avLst/>
          </a:prstGeom>
          <a:ln>
            <a:tailEnd type="triangle"/>
          </a:ln>
        </p:spPr>
        <p:style>
          <a:lnRef idx="3">
            <a:schemeClr val="lt1"/>
          </a:lnRef>
          <a:fillRef idx="1">
            <a:schemeClr val="accent2"/>
          </a:fillRef>
          <a:effectRef idx="1">
            <a:schemeClr val="accent2"/>
          </a:effectRef>
          <a:fontRef idx="minor">
            <a:schemeClr val="lt1"/>
          </a:fontRef>
        </p:style>
      </p:cxnSp>
      <p:cxnSp>
        <p:nvCxnSpPr>
          <p:cNvPr id="31" name="Straight Arrow Connector 30">
            <a:extLst>
              <a:ext uri="{FF2B5EF4-FFF2-40B4-BE49-F238E27FC236}">
                <a16:creationId xmlns:a16="http://schemas.microsoft.com/office/drawing/2014/main" id="{237E8BF4-C8A4-4D15-905D-85C95D292100}"/>
              </a:ext>
            </a:extLst>
          </p:cNvPr>
          <p:cNvCxnSpPr>
            <a:cxnSpLocks/>
            <a:stCxn id="6" idx="7"/>
          </p:cNvCxnSpPr>
          <p:nvPr/>
        </p:nvCxnSpPr>
        <p:spPr>
          <a:xfrm flipV="1">
            <a:off x="628134" y="1971646"/>
            <a:ext cx="4531695" cy="992129"/>
          </a:xfrm>
          <a:prstGeom prst="straightConnector1">
            <a:avLst/>
          </a:prstGeom>
          <a:ln>
            <a:tailEnd type="triangle"/>
          </a:ln>
        </p:spPr>
        <p:style>
          <a:lnRef idx="3">
            <a:schemeClr val="lt1"/>
          </a:lnRef>
          <a:fillRef idx="1">
            <a:schemeClr val="accent4"/>
          </a:fillRef>
          <a:effectRef idx="1">
            <a:schemeClr val="accent4"/>
          </a:effectRef>
          <a:fontRef idx="minor">
            <a:schemeClr val="lt1"/>
          </a:fontRef>
        </p:style>
      </p:cxnSp>
      <p:sp>
        <p:nvSpPr>
          <p:cNvPr id="34" name="Content Placeholder 2">
            <a:extLst>
              <a:ext uri="{FF2B5EF4-FFF2-40B4-BE49-F238E27FC236}">
                <a16:creationId xmlns:a16="http://schemas.microsoft.com/office/drawing/2014/main" id="{834A95BE-40FC-4016-9688-CDAE7D897D0C}"/>
              </a:ext>
            </a:extLst>
          </p:cNvPr>
          <p:cNvSpPr>
            <a:spLocks noGrp="1"/>
          </p:cNvSpPr>
          <p:nvPr>
            <p:ph idx="1"/>
          </p:nvPr>
        </p:nvSpPr>
        <p:spPr>
          <a:xfrm>
            <a:off x="425465" y="3122556"/>
            <a:ext cx="2918006" cy="759576"/>
          </a:xfrm>
        </p:spPr>
        <p:txBody>
          <a:bodyPr>
            <a:normAutofit/>
          </a:bodyPr>
          <a:lstStyle/>
          <a:p>
            <a:pPr marL="0" indent="0">
              <a:buNone/>
            </a:pPr>
            <a:r>
              <a:rPr lang="en-GB" dirty="0"/>
              <a:t>Friendly mining ships flying past, you’re not alone.</a:t>
            </a:r>
          </a:p>
        </p:txBody>
      </p:sp>
      <p:sp>
        <p:nvSpPr>
          <p:cNvPr id="35" name="Content Placeholder 2">
            <a:extLst>
              <a:ext uri="{FF2B5EF4-FFF2-40B4-BE49-F238E27FC236}">
                <a16:creationId xmlns:a16="http://schemas.microsoft.com/office/drawing/2014/main" id="{6BDF62DB-E31B-46A2-89C9-A091B8C5B4CB}"/>
              </a:ext>
            </a:extLst>
          </p:cNvPr>
          <p:cNvSpPr txBox="1">
            <a:spLocks/>
          </p:cNvSpPr>
          <p:nvPr/>
        </p:nvSpPr>
        <p:spPr>
          <a:xfrm>
            <a:off x="8885224" y="4923922"/>
            <a:ext cx="2918006" cy="75957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GB" dirty="0"/>
              <a:t>Your ship &amp; rocket, both essential your survival.</a:t>
            </a:r>
          </a:p>
        </p:txBody>
      </p:sp>
      <p:sp>
        <p:nvSpPr>
          <p:cNvPr id="36" name="Content Placeholder 2">
            <a:extLst>
              <a:ext uri="{FF2B5EF4-FFF2-40B4-BE49-F238E27FC236}">
                <a16:creationId xmlns:a16="http://schemas.microsoft.com/office/drawing/2014/main" id="{55D57CE3-7167-4965-9AFC-D7F55CA9516C}"/>
              </a:ext>
            </a:extLst>
          </p:cNvPr>
          <p:cNvSpPr txBox="1">
            <a:spLocks/>
          </p:cNvSpPr>
          <p:nvPr/>
        </p:nvSpPr>
        <p:spPr>
          <a:xfrm>
            <a:off x="577865" y="5804914"/>
            <a:ext cx="2918006" cy="75957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GB" dirty="0"/>
              <a:t>The floor you were able to land on, don’t fall off.</a:t>
            </a:r>
          </a:p>
        </p:txBody>
      </p:sp>
      <p:sp>
        <p:nvSpPr>
          <p:cNvPr id="37" name="Content Placeholder 2">
            <a:extLst>
              <a:ext uri="{FF2B5EF4-FFF2-40B4-BE49-F238E27FC236}">
                <a16:creationId xmlns:a16="http://schemas.microsoft.com/office/drawing/2014/main" id="{C78AA944-2D61-4C2E-B198-52C1A252A12A}"/>
              </a:ext>
            </a:extLst>
          </p:cNvPr>
          <p:cNvSpPr txBox="1">
            <a:spLocks/>
          </p:cNvSpPr>
          <p:nvPr/>
        </p:nvSpPr>
        <p:spPr>
          <a:xfrm>
            <a:off x="8848528" y="1734487"/>
            <a:ext cx="2918006" cy="75957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GB" dirty="0"/>
              <a:t>How many chances you get to bump into obstacles.</a:t>
            </a:r>
          </a:p>
        </p:txBody>
      </p:sp>
    </p:spTree>
    <p:extLst>
      <p:ext uri="{BB962C8B-B14F-4D97-AF65-F5344CB8AC3E}">
        <p14:creationId xmlns:p14="http://schemas.microsoft.com/office/powerpoint/2010/main" val="3730392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9032F-2695-4DC0-AA9F-8DB55B835A76}"/>
              </a:ext>
            </a:extLst>
          </p:cNvPr>
          <p:cNvSpPr>
            <a:spLocks noGrp="1"/>
          </p:cNvSpPr>
          <p:nvPr>
            <p:ph type="title"/>
          </p:nvPr>
        </p:nvSpPr>
        <p:spPr>
          <a:xfrm>
            <a:off x="436984" y="236376"/>
            <a:ext cx="2411962" cy="1135224"/>
          </a:xfrm>
        </p:spPr>
        <p:txBody>
          <a:bodyPr>
            <a:normAutofit/>
          </a:bodyPr>
          <a:lstStyle/>
          <a:p>
            <a:r>
              <a:rPr lang="en-GB" dirty="0"/>
              <a:t>Controls</a:t>
            </a:r>
          </a:p>
        </p:txBody>
      </p:sp>
      <p:sp>
        <p:nvSpPr>
          <p:cNvPr id="4" name="Rectangle: Rounded Corners 3">
            <a:extLst>
              <a:ext uri="{FF2B5EF4-FFF2-40B4-BE49-F238E27FC236}">
                <a16:creationId xmlns:a16="http://schemas.microsoft.com/office/drawing/2014/main" id="{90D6BCB3-0C62-4FB7-9C31-4E33960E6E0C}"/>
              </a:ext>
            </a:extLst>
          </p:cNvPr>
          <p:cNvSpPr/>
          <p:nvPr/>
        </p:nvSpPr>
        <p:spPr>
          <a:xfrm>
            <a:off x="625928" y="2450062"/>
            <a:ext cx="1017037" cy="9843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4000" dirty="0"/>
              <a:t>A</a:t>
            </a:r>
          </a:p>
        </p:txBody>
      </p:sp>
      <p:sp>
        <p:nvSpPr>
          <p:cNvPr id="5" name="Rectangle: Rounded Corners 4">
            <a:extLst>
              <a:ext uri="{FF2B5EF4-FFF2-40B4-BE49-F238E27FC236}">
                <a16:creationId xmlns:a16="http://schemas.microsoft.com/office/drawing/2014/main" id="{437CFE3C-00EE-4DAE-A691-C566EC5739B3}"/>
              </a:ext>
            </a:extLst>
          </p:cNvPr>
          <p:cNvSpPr/>
          <p:nvPr/>
        </p:nvSpPr>
        <p:spPr>
          <a:xfrm>
            <a:off x="3048776" y="2450062"/>
            <a:ext cx="1017037" cy="9843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4400" dirty="0"/>
              <a:t>D</a:t>
            </a:r>
          </a:p>
        </p:txBody>
      </p:sp>
      <p:sp>
        <p:nvSpPr>
          <p:cNvPr id="6" name="Rectangle: Rounded Corners 5">
            <a:extLst>
              <a:ext uri="{FF2B5EF4-FFF2-40B4-BE49-F238E27FC236}">
                <a16:creationId xmlns:a16="http://schemas.microsoft.com/office/drawing/2014/main" id="{EF50B5F5-4B21-4367-8C29-821ACE22327B}"/>
              </a:ext>
            </a:extLst>
          </p:cNvPr>
          <p:cNvSpPr/>
          <p:nvPr/>
        </p:nvSpPr>
        <p:spPr>
          <a:xfrm>
            <a:off x="930724" y="4640424"/>
            <a:ext cx="2841174" cy="9843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4800" dirty="0"/>
              <a:t>SPACE</a:t>
            </a:r>
          </a:p>
        </p:txBody>
      </p:sp>
      <p:pic>
        <p:nvPicPr>
          <p:cNvPr id="8" name="Graphic 7" descr="Rat">
            <a:extLst>
              <a:ext uri="{FF2B5EF4-FFF2-40B4-BE49-F238E27FC236}">
                <a16:creationId xmlns:a16="http://schemas.microsoft.com/office/drawing/2014/main" id="{B1F48F0D-7E44-42E5-8B2A-8D54527A6A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4065813" y="3212116"/>
            <a:ext cx="2668555" cy="2863339"/>
          </a:xfrm>
          <a:prstGeom prst="rect">
            <a:avLst/>
          </a:prstGeom>
        </p:spPr>
      </p:pic>
      <p:sp>
        <p:nvSpPr>
          <p:cNvPr id="9" name="Arrow: Left 8">
            <a:extLst>
              <a:ext uri="{FF2B5EF4-FFF2-40B4-BE49-F238E27FC236}">
                <a16:creationId xmlns:a16="http://schemas.microsoft.com/office/drawing/2014/main" id="{AE2C4E36-BD20-44B1-8EFA-079392EE6D74}"/>
              </a:ext>
            </a:extLst>
          </p:cNvPr>
          <p:cNvSpPr/>
          <p:nvPr/>
        </p:nvSpPr>
        <p:spPr>
          <a:xfrm>
            <a:off x="709904" y="1866122"/>
            <a:ext cx="708350" cy="4851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Left 9">
            <a:extLst>
              <a:ext uri="{FF2B5EF4-FFF2-40B4-BE49-F238E27FC236}">
                <a16:creationId xmlns:a16="http://schemas.microsoft.com/office/drawing/2014/main" id="{25636D10-05ED-48CA-9166-0EADE63B4388}"/>
              </a:ext>
            </a:extLst>
          </p:cNvPr>
          <p:cNvSpPr/>
          <p:nvPr/>
        </p:nvSpPr>
        <p:spPr>
          <a:xfrm flipH="1">
            <a:off x="3313144" y="1866122"/>
            <a:ext cx="708350" cy="4851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Left 10">
            <a:extLst>
              <a:ext uri="{FF2B5EF4-FFF2-40B4-BE49-F238E27FC236}">
                <a16:creationId xmlns:a16="http://schemas.microsoft.com/office/drawing/2014/main" id="{02BDBC18-AE89-4385-9B6D-EB5DB34C20F6}"/>
              </a:ext>
            </a:extLst>
          </p:cNvPr>
          <p:cNvSpPr/>
          <p:nvPr/>
        </p:nvSpPr>
        <p:spPr>
          <a:xfrm rot="5400000">
            <a:off x="1997136" y="3875314"/>
            <a:ext cx="708350" cy="4851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1">
            <a:extLst>
              <a:ext uri="{FF2B5EF4-FFF2-40B4-BE49-F238E27FC236}">
                <a16:creationId xmlns:a16="http://schemas.microsoft.com/office/drawing/2014/main" id="{2E1DE507-D376-4A10-BC2C-FF2976CBC39B}"/>
              </a:ext>
            </a:extLst>
          </p:cNvPr>
          <p:cNvSpPr txBox="1">
            <a:spLocks/>
          </p:cNvSpPr>
          <p:nvPr/>
        </p:nvSpPr>
        <p:spPr>
          <a:xfrm>
            <a:off x="4791273" y="3746881"/>
            <a:ext cx="1017037" cy="74663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Fire</a:t>
            </a:r>
          </a:p>
        </p:txBody>
      </p:sp>
      <p:sp>
        <p:nvSpPr>
          <p:cNvPr id="14" name="Teardrop 13">
            <a:extLst>
              <a:ext uri="{FF2B5EF4-FFF2-40B4-BE49-F238E27FC236}">
                <a16:creationId xmlns:a16="http://schemas.microsoft.com/office/drawing/2014/main" id="{F99C4914-912A-4233-82B3-446D9FAEE3D3}"/>
              </a:ext>
            </a:extLst>
          </p:cNvPr>
          <p:cNvSpPr/>
          <p:nvPr/>
        </p:nvSpPr>
        <p:spPr>
          <a:xfrm rot="2975482">
            <a:off x="2694990" y="620132"/>
            <a:ext cx="307910" cy="335902"/>
          </a:xfrm>
          <a:prstGeom prst="teardrop">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DCA10225-12FE-4D16-A15F-8C1FACE2C1A6}"/>
              </a:ext>
            </a:extLst>
          </p:cNvPr>
          <p:cNvCxnSpPr>
            <a:cxnSpLocks/>
            <a:stCxn id="14" idx="7"/>
            <a:endCxn id="16" idx="7"/>
          </p:cNvCxnSpPr>
          <p:nvPr/>
        </p:nvCxnSpPr>
        <p:spPr>
          <a:xfrm flipV="1">
            <a:off x="3076629" y="782545"/>
            <a:ext cx="4115922" cy="138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6" name="Teardrop 15">
            <a:extLst>
              <a:ext uri="{FF2B5EF4-FFF2-40B4-BE49-F238E27FC236}">
                <a16:creationId xmlns:a16="http://schemas.microsoft.com/office/drawing/2014/main" id="{5409D8E8-1253-4A3F-868E-CC48A2373BDA}"/>
              </a:ext>
            </a:extLst>
          </p:cNvPr>
          <p:cNvSpPr/>
          <p:nvPr/>
        </p:nvSpPr>
        <p:spPr>
          <a:xfrm rot="13727359">
            <a:off x="7266374" y="619762"/>
            <a:ext cx="307910" cy="335902"/>
          </a:xfrm>
          <a:prstGeom prst="teardrop">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1" name="Title 1">
            <a:extLst>
              <a:ext uri="{FF2B5EF4-FFF2-40B4-BE49-F238E27FC236}">
                <a16:creationId xmlns:a16="http://schemas.microsoft.com/office/drawing/2014/main" id="{F02D6B0C-FD13-4BCB-A86D-F853AC465B06}"/>
              </a:ext>
            </a:extLst>
          </p:cNvPr>
          <p:cNvSpPr txBox="1">
            <a:spLocks/>
          </p:cNvSpPr>
          <p:nvPr/>
        </p:nvSpPr>
        <p:spPr>
          <a:xfrm>
            <a:off x="8440235" y="236376"/>
            <a:ext cx="3409642" cy="1135224"/>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User Interface</a:t>
            </a:r>
          </a:p>
        </p:txBody>
      </p:sp>
      <p:pic>
        <p:nvPicPr>
          <p:cNvPr id="29" name="Picture 28">
            <a:extLst>
              <a:ext uri="{FF2B5EF4-FFF2-40B4-BE49-F238E27FC236}">
                <a16:creationId xmlns:a16="http://schemas.microsoft.com/office/drawing/2014/main" id="{1E0D01E9-5BB1-4C70-94E4-5ADA1D0093A0}"/>
              </a:ext>
            </a:extLst>
          </p:cNvPr>
          <p:cNvPicPr>
            <a:picLocks noChangeAspect="1"/>
          </p:cNvPicPr>
          <p:nvPr/>
        </p:nvPicPr>
        <p:blipFill rotWithShape="1">
          <a:blip r:embed="rId4"/>
          <a:srcRect l="26708" t="2412" r="56849" b="81034"/>
          <a:stretch/>
        </p:blipFill>
        <p:spPr>
          <a:xfrm>
            <a:off x="8051369" y="1331970"/>
            <a:ext cx="3703647" cy="2097403"/>
          </a:xfrm>
          <a:prstGeom prst="rect">
            <a:avLst/>
          </a:prstGeom>
        </p:spPr>
      </p:pic>
      <p:sp>
        <p:nvSpPr>
          <p:cNvPr id="31" name="Teardrop 30">
            <a:extLst>
              <a:ext uri="{FF2B5EF4-FFF2-40B4-BE49-F238E27FC236}">
                <a16:creationId xmlns:a16="http://schemas.microsoft.com/office/drawing/2014/main" id="{B6133809-8B02-452C-8E11-3ACC09096DF3}"/>
              </a:ext>
            </a:extLst>
          </p:cNvPr>
          <p:cNvSpPr/>
          <p:nvPr/>
        </p:nvSpPr>
        <p:spPr>
          <a:xfrm rot="18972004">
            <a:off x="7039010" y="5192442"/>
            <a:ext cx="307910" cy="335902"/>
          </a:xfrm>
          <a:prstGeom prst="teardrop">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D0DA5124-5D0F-4147-A6BB-05F6551BE7BB}"/>
              </a:ext>
            </a:extLst>
          </p:cNvPr>
          <p:cNvCxnSpPr>
            <a:cxnSpLocks/>
            <a:stCxn id="16" idx="7"/>
            <a:endCxn id="31" idx="7"/>
          </p:cNvCxnSpPr>
          <p:nvPr/>
        </p:nvCxnSpPr>
        <p:spPr>
          <a:xfrm flipH="1">
            <a:off x="7187838" y="782545"/>
            <a:ext cx="4713" cy="435006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6" name="Content Placeholder 2">
            <a:extLst>
              <a:ext uri="{FF2B5EF4-FFF2-40B4-BE49-F238E27FC236}">
                <a16:creationId xmlns:a16="http://schemas.microsoft.com/office/drawing/2014/main" id="{F1A411AC-456E-4BCB-9F01-AD394E3C6CBF}"/>
              </a:ext>
            </a:extLst>
          </p:cNvPr>
          <p:cNvSpPr>
            <a:spLocks noGrp="1"/>
          </p:cNvSpPr>
          <p:nvPr>
            <p:ph idx="1"/>
          </p:nvPr>
        </p:nvSpPr>
        <p:spPr>
          <a:xfrm>
            <a:off x="7701012" y="3954223"/>
            <a:ext cx="4407160" cy="1996750"/>
          </a:xfrm>
        </p:spPr>
        <p:txBody>
          <a:bodyPr>
            <a:normAutofit/>
          </a:bodyPr>
          <a:lstStyle/>
          <a:p>
            <a:pPr marL="0" indent="0">
              <a:buNone/>
            </a:pPr>
            <a:r>
              <a:rPr lang="en-GB" dirty="0"/>
              <a:t>At the top right of the screen the user is reminded how many lives they have left. Unlike cats, a player starts with only two lives and has the potential to have a maximum of three through the powerups.</a:t>
            </a:r>
          </a:p>
        </p:txBody>
      </p:sp>
    </p:spTree>
    <p:extLst>
      <p:ext uri="{BB962C8B-B14F-4D97-AF65-F5344CB8AC3E}">
        <p14:creationId xmlns:p14="http://schemas.microsoft.com/office/powerpoint/2010/main" val="627724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1B1D0-8A2D-4A2F-B392-149ED883DA18}"/>
              </a:ext>
            </a:extLst>
          </p:cNvPr>
          <p:cNvSpPr>
            <a:spLocks noGrp="1"/>
          </p:cNvSpPr>
          <p:nvPr>
            <p:ph type="title"/>
          </p:nvPr>
        </p:nvSpPr>
        <p:spPr>
          <a:xfrm>
            <a:off x="0" y="-315945"/>
            <a:ext cx="10131425" cy="1456267"/>
          </a:xfrm>
        </p:spPr>
        <p:txBody>
          <a:bodyPr/>
          <a:lstStyle/>
          <a:p>
            <a:r>
              <a:rPr lang="en-GB" dirty="0"/>
              <a:t>Powerups and their limitations</a:t>
            </a:r>
          </a:p>
        </p:txBody>
      </p:sp>
      <p:pic>
        <p:nvPicPr>
          <p:cNvPr id="4" name="Content Placeholder 3">
            <a:extLst>
              <a:ext uri="{FF2B5EF4-FFF2-40B4-BE49-F238E27FC236}">
                <a16:creationId xmlns:a16="http://schemas.microsoft.com/office/drawing/2014/main" id="{B494440A-3F63-4B73-82D1-C959D0415448}"/>
              </a:ext>
            </a:extLst>
          </p:cNvPr>
          <p:cNvPicPr>
            <a:picLocks noGrp="1" noChangeAspect="1"/>
          </p:cNvPicPr>
          <p:nvPr>
            <p:ph idx="1"/>
          </p:nvPr>
        </p:nvPicPr>
        <p:blipFill rotWithShape="1">
          <a:blip r:embed="rId2"/>
          <a:srcRect l="29529" t="46726" r="63509" b="41328"/>
          <a:stretch/>
        </p:blipFill>
        <p:spPr>
          <a:xfrm>
            <a:off x="467853" y="1003040"/>
            <a:ext cx="2513639" cy="2425960"/>
          </a:xfrm>
          <a:prstGeom prst="rect">
            <a:avLst/>
          </a:prstGeom>
        </p:spPr>
      </p:pic>
      <p:pic>
        <p:nvPicPr>
          <p:cNvPr id="6" name="Picture 5">
            <a:extLst>
              <a:ext uri="{FF2B5EF4-FFF2-40B4-BE49-F238E27FC236}">
                <a16:creationId xmlns:a16="http://schemas.microsoft.com/office/drawing/2014/main" id="{BD1D9DB8-6B5E-4559-894B-00E882288E80}"/>
              </a:ext>
            </a:extLst>
          </p:cNvPr>
          <p:cNvPicPr>
            <a:picLocks noChangeAspect="1"/>
          </p:cNvPicPr>
          <p:nvPr/>
        </p:nvPicPr>
        <p:blipFill rotWithShape="1">
          <a:blip r:embed="rId3"/>
          <a:srcRect l="17755" t="64626" r="75092" b="22993"/>
          <a:stretch/>
        </p:blipFill>
        <p:spPr>
          <a:xfrm>
            <a:off x="8933284" y="3660751"/>
            <a:ext cx="2724539" cy="2652921"/>
          </a:xfrm>
          <a:prstGeom prst="rect">
            <a:avLst/>
          </a:prstGeom>
        </p:spPr>
      </p:pic>
      <p:sp>
        <p:nvSpPr>
          <p:cNvPr id="7" name="Content Placeholder 2">
            <a:extLst>
              <a:ext uri="{FF2B5EF4-FFF2-40B4-BE49-F238E27FC236}">
                <a16:creationId xmlns:a16="http://schemas.microsoft.com/office/drawing/2014/main" id="{6F74DA67-FA93-4E40-859A-318F7037E01D}"/>
              </a:ext>
            </a:extLst>
          </p:cNvPr>
          <p:cNvSpPr txBox="1">
            <a:spLocks/>
          </p:cNvSpPr>
          <p:nvPr/>
        </p:nvSpPr>
        <p:spPr>
          <a:xfrm>
            <a:off x="3757126" y="1003040"/>
            <a:ext cx="4407160" cy="199675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GB" dirty="0"/>
              <a:t>Life crates enable you to grab another chance, however your ship is only capable of using three at once. You can never exceed three lives.</a:t>
            </a:r>
          </a:p>
        </p:txBody>
      </p:sp>
      <p:sp>
        <p:nvSpPr>
          <p:cNvPr id="8" name="Content Placeholder 2">
            <a:extLst>
              <a:ext uri="{FF2B5EF4-FFF2-40B4-BE49-F238E27FC236}">
                <a16:creationId xmlns:a16="http://schemas.microsoft.com/office/drawing/2014/main" id="{83AD0E85-8055-48FB-8983-67242C84ECA9}"/>
              </a:ext>
            </a:extLst>
          </p:cNvPr>
          <p:cNvSpPr txBox="1">
            <a:spLocks/>
          </p:cNvSpPr>
          <p:nvPr/>
        </p:nvSpPr>
        <p:spPr>
          <a:xfrm>
            <a:off x="4111690" y="3988837"/>
            <a:ext cx="4407160" cy="199675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GB" dirty="0"/>
              <a:t>These jetpack crates allow for you to take flight above obstacles. However, with every shot you take your jetpack becomes more likely to break.</a:t>
            </a:r>
          </a:p>
        </p:txBody>
      </p:sp>
      <p:sp>
        <p:nvSpPr>
          <p:cNvPr id="9" name="Rectangle: Rounded Corners 8">
            <a:extLst>
              <a:ext uri="{FF2B5EF4-FFF2-40B4-BE49-F238E27FC236}">
                <a16:creationId xmlns:a16="http://schemas.microsoft.com/office/drawing/2014/main" id="{D9A4A1B0-C7EE-449E-95A4-1B13283000F8}"/>
              </a:ext>
            </a:extLst>
          </p:cNvPr>
          <p:cNvSpPr/>
          <p:nvPr/>
        </p:nvSpPr>
        <p:spPr>
          <a:xfrm>
            <a:off x="203718" y="830423"/>
            <a:ext cx="8315132" cy="2771193"/>
          </a:xfrm>
          <a:prstGeom prst="roundRect">
            <a:avLst/>
          </a:prstGeom>
          <a:noFill/>
          <a:ln w="635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5CF38018-1A82-445E-8A8D-949A30E60CE6}"/>
              </a:ext>
            </a:extLst>
          </p:cNvPr>
          <p:cNvSpPr/>
          <p:nvPr/>
        </p:nvSpPr>
        <p:spPr>
          <a:xfrm>
            <a:off x="3757126" y="3601616"/>
            <a:ext cx="8315132" cy="2771193"/>
          </a:xfrm>
          <a:prstGeom prst="roundRect">
            <a:avLst/>
          </a:prstGeom>
          <a:noFill/>
          <a:ln w="635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a:p>
        </p:txBody>
      </p:sp>
    </p:spTree>
    <p:extLst>
      <p:ext uri="{BB962C8B-B14F-4D97-AF65-F5344CB8AC3E}">
        <p14:creationId xmlns:p14="http://schemas.microsoft.com/office/powerpoint/2010/main" val="878467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3F55E-ADED-4117-A8F4-B7F4151EEE40}"/>
              </a:ext>
            </a:extLst>
          </p:cNvPr>
          <p:cNvSpPr>
            <a:spLocks noGrp="1"/>
          </p:cNvSpPr>
          <p:nvPr>
            <p:ph type="title"/>
          </p:nvPr>
        </p:nvSpPr>
        <p:spPr>
          <a:xfrm>
            <a:off x="88642" y="87086"/>
            <a:ext cx="4287415" cy="1088571"/>
          </a:xfrm>
        </p:spPr>
        <p:txBody>
          <a:bodyPr/>
          <a:lstStyle/>
          <a:p>
            <a:r>
              <a:rPr lang="en-GB" dirty="0"/>
              <a:t>Game difficulty</a:t>
            </a:r>
          </a:p>
        </p:txBody>
      </p:sp>
      <p:sp>
        <p:nvSpPr>
          <p:cNvPr id="3" name="Content Placeholder 2">
            <a:extLst>
              <a:ext uri="{FF2B5EF4-FFF2-40B4-BE49-F238E27FC236}">
                <a16:creationId xmlns:a16="http://schemas.microsoft.com/office/drawing/2014/main" id="{32F22FFF-475F-466F-8E0B-847E88A8164C}"/>
              </a:ext>
            </a:extLst>
          </p:cNvPr>
          <p:cNvSpPr>
            <a:spLocks noGrp="1"/>
          </p:cNvSpPr>
          <p:nvPr>
            <p:ph idx="1"/>
          </p:nvPr>
        </p:nvSpPr>
        <p:spPr>
          <a:xfrm>
            <a:off x="2407297" y="696687"/>
            <a:ext cx="7598165" cy="2170922"/>
          </a:xfrm>
        </p:spPr>
        <p:txBody>
          <a:bodyPr/>
          <a:lstStyle/>
          <a:p>
            <a:pPr marL="0" indent="0">
              <a:buNone/>
            </a:pPr>
            <a:r>
              <a:rPr lang="en-GB" dirty="0"/>
              <a:t>The game starts off pretty easy, however with every obstacle cleared, the game speeds up. This means more obstacles coming faster and holes appearing more often. Here’s a demonstration of early game and late game.</a:t>
            </a:r>
          </a:p>
        </p:txBody>
      </p:sp>
      <p:cxnSp>
        <p:nvCxnSpPr>
          <p:cNvPr id="5" name="Straight Connector 4">
            <a:extLst>
              <a:ext uri="{FF2B5EF4-FFF2-40B4-BE49-F238E27FC236}">
                <a16:creationId xmlns:a16="http://schemas.microsoft.com/office/drawing/2014/main" id="{4CEE6191-EE8B-4840-8FA1-BF98E9676BF6}"/>
              </a:ext>
            </a:extLst>
          </p:cNvPr>
          <p:cNvCxnSpPr>
            <a:cxnSpLocks/>
          </p:cNvCxnSpPr>
          <p:nvPr/>
        </p:nvCxnSpPr>
        <p:spPr>
          <a:xfrm flipH="1">
            <a:off x="0" y="914399"/>
            <a:ext cx="12192000" cy="0"/>
          </a:xfrm>
          <a:prstGeom prst="line">
            <a:avLst/>
          </a:prstGeom>
        </p:spPr>
        <p:style>
          <a:lnRef idx="3">
            <a:schemeClr val="accent1"/>
          </a:lnRef>
          <a:fillRef idx="0">
            <a:schemeClr val="accent1"/>
          </a:fillRef>
          <a:effectRef idx="2">
            <a:schemeClr val="accent1"/>
          </a:effectRef>
          <a:fontRef idx="minor">
            <a:schemeClr val="tx1"/>
          </a:fontRef>
        </p:style>
      </p:cxnSp>
      <p:pic>
        <p:nvPicPr>
          <p:cNvPr id="7" name="Game_Faster">
            <a:hlinkClick r:id="" action="ppaction://media"/>
            <a:extLst>
              <a:ext uri="{FF2B5EF4-FFF2-40B4-BE49-F238E27FC236}">
                <a16:creationId xmlns:a16="http://schemas.microsoft.com/office/drawing/2014/main" id="{AB49B904-98FE-4FEC-AF4B-6B356F50316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927749" y="2915817"/>
            <a:ext cx="3551950" cy="3687145"/>
          </a:xfrm>
          <a:prstGeom prst="rect">
            <a:avLst/>
          </a:prstGeom>
        </p:spPr>
      </p:pic>
      <p:pic>
        <p:nvPicPr>
          <p:cNvPr id="8" name="Game_Slow">
            <a:hlinkClick r:id="" action="ppaction://media"/>
            <a:extLst>
              <a:ext uri="{FF2B5EF4-FFF2-40B4-BE49-F238E27FC236}">
                <a16:creationId xmlns:a16="http://schemas.microsoft.com/office/drawing/2014/main" id="{B97F3440-5ADD-47AC-BE19-CE77777F8E41}"/>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21984" y="2920482"/>
            <a:ext cx="3515079" cy="3687146"/>
          </a:xfrm>
          <a:prstGeom prst="rect">
            <a:avLst/>
          </a:prstGeom>
        </p:spPr>
      </p:pic>
    </p:spTree>
    <p:extLst>
      <p:ext uri="{BB962C8B-B14F-4D97-AF65-F5344CB8AC3E}">
        <p14:creationId xmlns:p14="http://schemas.microsoft.com/office/powerpoint/2010/main" val="377326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7"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08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4046F-3DBA-4E2D-B556-1EC66BE46673}"/>
              </a:ext>
            </a:extLst>
          </p:cNvPr>
          <p:cNvSpPr>
            <a:spLocks noGrp="1"/>
          </p:cNvSpPr>
          <p:nvPr>
            <p:ph type="title"/>
          </p:nvPr>
        </p:nvSpPr>
        <p:spPr>
          <a:xfrm>
            <a:off x="74645" y="93307"/>
            <a:ext cx="2332653" cy="1184988"/>
          </a:xfrm>
        </p:spPr>
        <p:txBody>
          <a:bodyPr/>
          <a:lstStyle/>
          <a:p>
            <a:r>
              <a:rPr lang="en-GB" dirty="0"/>
              <a:t>textures</a:t>
            </a:r>
          </a:p>
        </p:txBody>
      </p:sp>
      <p:sp>
        <p:nvSpPr>
          <p:cNvPr id="4" name="Content Placeholder 2">
            <a:extLst>
              <a:ext uri="{FF2B5EF4-FFF2-40B4-BE49-F238E27FC236}">
                <a16:creationId xmlns:a16="http://schemas.microsoft.com/office/drawing/2014/main" id="{56F5D103-034E-4682-959C-B4485CBBA0A3}"/>
              </a:ext>
            </a:extLst>
          </p:cNvPr>
          <p:cNvSpPr txBox="1">
            <a:spLocks/>
          </p:cNvSpPr>
          <p:nvPr/>
        </p:nvSpPr>
        <p:spPr>
          <a:xfrm>
            <a:off x="186612" y="1377822"/>
            <a:ext cx="5676123" cy="134671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GB" dirty="0"/>
              <a:t>Everything in the game makes use of textures rather than solid colours. These are loaded through the SOIL library.</a:t>
            </a:r>
          </a:p>
        </p:txBody>
      </p:sp>
      <p:pic>
        <p:nvPicPr>
          <p:cNvPr id="5" name="Picture 4">
            <a:extLst>
              <a:ext uri="{FF2B5EF4-FFF2-40B4-BE49-F238E27FC236}">
                <a16:creationId xmlns:a16="http://schemas.microsoft.com/office/drawing/2014/main" id="{9010610D-484C-4488-A261-86B68514D59C}"/>
              </a:ext>
            </a:extLst>
          </p:cNvPr>
          <p:cNvPicPr>
            <a:picLocks noChangeAspect="1"/>
          </p:cNvPicPr>
          <p:nvPr/>
        </p:nvPicPr>
        <p:blipFill rotWithShape="1">
          <a:blip r:embed="rId2"/>
          <a:srcRect l="5648" t="18640" r="61852" b="37614"/>
          <a:stretch/>
        </p:blipFill>
        <p:spPr>
          <a:xfrm>
            <a:off x="7469205" y="333858"/>
            <a:ext cx="4536183" cy="3434643"/>
          </a:xfrm>
          <a:prstGeom prst="rect">
            <a:avLst/>
          </a:prstGeom>
        </p:spPr>
      </p:pic>
      <p:pic>
        <p:nvPicPr>
          <p:cNvPr id="6" name="Picture 5">
            <a:extLst>
              <a:ext uri="{FF2B5EF4-FFF2-40B4-BE49-F238E27FC236}">
                <a16:creationId xmlns:a16="http://schemas.microsoft.com/office/drawing/2014/main" id="{3A657BA2-5FBB-47CD-8C90-1568D9418E4F}"/>
              </a:ext>
            </a:extLst>
          </p:cNvPr>
          <p:cNvPicPr>
            <a:picLocks noChangeAspect="1"/>
          </p:cNvPicPr>
          <p:nvPr/>
        </p:nvPicPr>
        <p:blipFill rotWithShape="1">
          <a:blip r:embed="rId3"/>
          <a:srcRect l="7222" t="24856" r="77037" b="58821"/>
          <a:stretch/>
        </p:blipFill>
        <p:spPr>
          <a:xfrm>
            <a:off x="8043905" y="4064000"/>
            <a:ext cx="3386781" cy="1975556"/>
          </a:xfrm>
          <a:prstGeom prst="rect">
            <a:avLst/>
          </a:prstGeom>
        </p:spPr>
      </p:pic>
      <p:sp>
        <p:nvSpPr>
          <p:cNvPr id="7" name="Content Placeholder 2">
            <a:extLst>
              <a:ext uri="{FF2B5EF4-FFF2-40B4-BE49-F238E27FC236}">
                <a16:creationId xmlns:a16="http://schemas.microsoft.com/office/drawing/2014/main" id="{52C21CEB-373A-4D4C-9872-D8AD67973179}"/>
              </a:ext>
            </a:extLst>
          </p:cNvPr>
          <p:cNvSpPr txBox="1">
            <a:spLocks/>
          </p:cNvSpPr>
          <p:nvPr/>
        </p:nvSpPr>
        <p:spPr>
          <a:xfrm>
            <a:off x="186612" y="4378419"/>
            <a:ext cx="5676123" cy="134671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GB" dirty="0"/>
              <a:t>There is a total of 8 textures being used throughout the game.  All except the Enemy &amp; space background are original textures.</a:t>
            </a:r>
          </a:p>
        </p:txBody>
      </p:sp>
    </p:spTree>
    <p:extLst>
      <p:ext uri="{BB962C8B-B14F-4D97-AF65-F5344CB8AC3E}">
        <p14:creationId xmlns:p14="http://schemas.microsoft.com/office/powerpoint/2010/main" val="857947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D4F0-21F2-4FCF-BD26-D9F134DDC230}"/>
              </a:ext>
            </a:extLst>
          </p:cNvPr>
          <p:cNvSpPr>
            <a:spLocks noGrp="1"/>
          </p:cNvSpPr>
          <p:nvPr>
            <p:ph type="title"/>
          </p:nvPr>
        </p:nvSpPr>
        <p:spPr>
          <a:xfrm>
            <a:off x="1" y="0"/>
            <a:ext cx="2230016" cy="1231641"/>
          </a:xfrm>
        </p:spPr>
        <p:txBody>
          <a:bodyPr/>
          <a:lstStyle/>
          <a:p>
            <a:r>
              <a:rPr lang="en-GB" dirty="0"/>
              <a:t>Textures</a:t>
            </a:r>
          </a:p>
        </p:txBody>
      </p:sp>
      <p:pic>
        <p:nvPicPr>
          <p:cNvPr id="5" name="Picture 4">
            <a:extLst>
              <a:ext uri="{FF2B5EF4-FFF2-40B4-BE49-F238E27FC236}">
                <a16:creationId xmlns:a16="http://schemas.microsoft.com/office/drawing/2014/main" id="{A548F502-8B73-4376-ACB8-7DCA9A0D7B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984379" y="2554780"/>
            <a:ext cx="2056157" cy="1540133"/>
          </a:xfrm>
          <a:prstGeom prst="rect">
            <a:avLst/>
          </a:prstGeom>
        </p:spPr>
      </p:pic>
      <p:pic>
        <p:nvPicPr>
          <p:cNvPr id="7" name="Picture 6">
            <a:extLst>
              <a:ext uri="{FF2B5EF4-FFF2-40B4-BE49-F238E27FC236}">
                <a16:creationId xmlns:a16="http://schemas.microsoft.com/office/drawing/2014/main" id="{FCB9F896-8FDB-4360-A54E-1FC8C0E90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936098" y="4492715"/>
            <a:ext cx="2040388" cy="1528322"/>
          </a:xfrm>
          <a:prstGeom prst="rect">
            <a:avLst/>
          </a:prstGeom>
        </p:spPr>
      </p:pic>
      <p:pic>
        <p:nvPicPr>
          <p:cNvPr id="9" name="Picture 8">
            <a:extLst>
              <a:ext uri="{FF2B5EF4-FFF2-40B4-BE49-F238E27FC236}">
                <a16:creationId xmlns:a16="http://schemas.microsoft.com/office/drawing/2014/main" id="{F674D50C-D558-43CC-8068-480FA0DDEE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301409" y="474446"/>
            <a:ext cx="2056154" cy="1540131"/>
          </a:xfrm>
          <a:prstGeom prst="rect">
            <a:avLst/>
          </a:prstGeom>
        </p:spPr>
      </p:pic>
      <p:pic>
        <p:nvPicPr>
          <p:cNvPr id="11" name="Picture 10">
            <a:extLst>
              <a:ext uri="{FF2B5EF4-FFF2-40B4-BE49-F238E27FC236}">
                <a16:creationId xmlns:a16="http://schemas.microsoft.com/office/drawing/2014/main" id="{4E52BE26-0E5F-4C0C-B1D2-7780AFB55C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388832"/>
            <a:ext cx="2466975" cy="1847850"/>
          </a:xfrm>
          <a:prstGeom prst="rect">
            <a:avLst/>
          </a:prstGeom>
        </p:spPr>
      </p:pic>
      <p:pic>
        <p:nvPicPr>
          <p:cNvPr id="13" name="Picture 12">
            <a:extLst>
              <a:ext uri="{FF2B5EF4-FFF2-40B4-BE49-F238E27FC236}">
                <a16:creationId xmlns:a16="http://schemas.microsoft.com/office/drawing/2014/main" id="{05EE0695-C833-497D-B709-DE9935BC6B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153" y="2075867"/>
            <a:ext cx="3279932" cy="1847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A2C55522-BB96-45A8-88C2-052A591B55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4352925"/>
            <a:ext cx="2466975" cy="1847850"/>
          </a:xfrm>
          <a:prstGeom prst="rect">
            <a:avLst/>
          </a:prstGeom>
        </p:spPr>
      </p:pic>
      <p:pic>
        <p:nvPicPr>
          <p:cNvPr id="17" name="Picture 16">
            <a:extLst>
              <a:ext uri="{FF2B5EF4-FFF2-40B4-BE49-F238E27FC236}">
                <a16:creationId xmlns:a16="http://schemas.microsoft.com/office/drawing/2014/main" id="{61128234-3423-4532-820C-F303CB161D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9892" y="4133850"/>
            <a:ext cx="3657600" cy="2286000"/>
          </a:xfrm>
          <a:prstGeom prst="rect">
            <a:avLst/>
          </a:prstGeom>
        </p:spPr>
      </p:pic>
      <p:pic>
        <p:nvPicPr>
          <p:cNvPr id="19" name="Picture 18">
            <a:extLst>
              <a:ext uri="{FF2B5EF4-FFF2-40B4-BE49-F238E27FC236}">
                <a16:creationId xmlns:a16="http://schemas.microsoft.com/office/drawing/2014/main" id="{734EE466-F3D3-4FF5-883C-7C13BAD61E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6567" y="340764"/>
            <a:ext cx="2466975" cy="1847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72365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47CA9-E29C-4EF3-8339-B717FFA7C95D}"/>
              </a:ext>
            </a:extLst>
          </p:cNvPr>
          <p:cNvSpPr>
            <a:spLocks noGrp="1"/>
          </p:cNvSpPr>
          <p:nvPr>
            <p:ph type="title"/>
          </p:nvPr>
        </p:nvSpPr>
        <p:spPr>
          <a:xfrm>
            <a:off x="102637" y="102637"/>
            <a:ext cx="3069771" cy="1418253"/>
          </a:xfrm>
        </p:spPr>
        <p:txBody>
          <a:bodyPr/>
          <a:lstStyle/>
          <a:p>
            <a:r>
              <a:rPr lang="en-GB" dirty="0"/>
              <a:t>Collision</a:t>
            </a:r>
          </a:p>
        </p:txBody>
      </p:sp>
      <p:sp>
        <p:nvSpPr>
          <p:cNvPr id="4" name="Content Placeholder 2">
            <a:extLst>
              <a:ext uri="{FF2B5EF4-FFF2-40B4-BE49-F238E27FC236}">
                <a16:creationId xmlns:a16="http://schemas.microsoft.com/office/drawing/2014/main" id="{60A9672D-BCF9-40E4-B83C-E788DFAD8AFD}"/>
              </a:ext>
            </a:extLst>
          </p:cNvPr>
          <p:cNvSpPr txBox="1">
            <a:spLocks/>
          </p:cNvSpPr>
          <p:nvPr/>
        </p:nvSpPr>
        <p:spPr>
          <a:xfrm>
            <a:off x="334346" y="1165525"/>
            <a:ext cx="5676123" cy="1346717"/>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GB" dirty="0"/>
              <a:t>This game features working collision detection, which allows for the player to lose lives or the player to take out structures with their rocket.</a:t>
            </a:r>
          </a:p>
        </p:txBody>
      </p:sp>
      <p:pic>
        <p:nvPicPr>
          <p:cNvPr id="7" name="Picture 6">
            <a:extLst>
              <a:ext uri="{FF2B5EF4-FFF2-40B4-BE49-F238E27FC236}">
                <a16:creationId xmlns:a16="http://schemas.microsoft.com/office/drawing/2014/main" id="{B62EE896-578E-4BD9-B228-7019B9406CC7}"/>
              </a:ext>
            </a:extLst>
          </p:cNvPr>
          <p:cNvPicPr>
            <a:picLocks noChangeAspect="1"/>
          </p:cNvPicPr>
          <p:nvPr/>
        </p:nvPicPr>
        <p:blipFill rotWithShape="1">
          <a:blip r:embed="rId3"/>
          <a:srcRect l="5833" t="11852" r="20371" b="35144"/>
          <a:stretch/>
        </p:blipFill>
        <p:spPr>
          <a:xfrm>
            <a:off x="1512420" y="2824066"/>
            <a:ext cx="8996098" cy="3634559"/>
          </a:xfrm>
          <a:prstGeom prst="rect">
            <a:avLst/>
          </a:prstGeom>
        </p:spPr>
      </p:pic>
      <p:sp>
        <p:nvSpPr>
          <p:cNvPr id="8" name="Content Placeholder 2">
            <a:extLst>
              <a:ext uri="{FF2B5EF4-FFF2-40B4-BE49-F238E27FC236}">
                <a16:creationId xmlns:a16="http://schemas.microsoft.com/office/drawing/2014/main" id="{653BD201-1C7E-4396-A887-7FF7EC61FA10}"/>
              </a:ext>
            </a:extLst>
          </p:cNvPr>
          <p:cNvSpPr txBox="1">
            <a:spLocks/>
          </p:cNvSpPr>
          <p:nvPr/>
        </p:nvSpPr>
        <p:spPr>
          <a:xfrm>
            <a:off x="6260673" y="1165524"/>
            <a:ext cx="5676123" cy="134671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GB" dirty="0"/>
              <a:t>This works by looping through all instances of certain obstacles, and checking if their X,Y,Z points match up with the players, various offsets and their size need to be taken into account. </a:t>
            </a:r>
          </a:p>
        </p:txBody>
      </p:sp>
    </p:spTree>
    <p:extLst>
      <p:ext uri="{BB962C8B-B14F-4D97-AF65-F5344CB8AC3E}">
        <p14:creationId xmlns:p14="http://schemas.microsoft.com/office/powerpoint/2010/main" val="35943092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107</TotalTime>
  <Words>598</Words>
  <Application>Microsoft Office PowerPoint</Application>
  <PresentationFormat>Widescreen</PresentationFormat>
  <Paragraphs>45</Paragraphs>
  <Slides>11</Slides>
  <Notes>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Celestial</vt:lpstr>
      <vt:lpstr>Spaceman</vt:lpstr>
      <vt:lpstr>Aim of the game</vt:lpstr>
      <vt:lpstr>Game elements explained</vt:lpstr>
      <vt:lpstr>Controls</vt:lpstr>
      <vt:lpstr>Powerups and their limitations</vt:lpstr>
      <vt:lpstr>Game difficulty</vt:lpstr>
      <vt:lpstr>textures</vt:lpstr>
      <vt:lpstr>Textures</vt:lpstr>
      <vt:lpstr>Collision</vt:lpstr>
      <vt:lpstr>obstacles</vt:lpstr>
      <vt:lpstr>Future aims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Spaceman</dc:title>
  <dc:creator>John Rugen</dc:creator>
  <cp:lastModifiedBy>John Rugen</cp:lastModifiedBy>
  <cp:revision>12</cp:revision>
  <dcterms:created xsi:type="dcterms:W3CDTF">2018-03-13T23:27:45Z</dcterms:created>
  <dcterms:modified xsi:type="dcterms:W3CDTF">2018-03-14T01:15:32Z</dcterms:modified>
</cp:coreProperties>
</file>